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35"/>
  </p:notesMasterIdLst>
  <p:handoutMasterIdLst>
    <p:handoutMasterId r:id="rId36"/>
  </p:handoutMasterIdLst>
  <p:sldIdLst>
    <p:sldId id="265" r:id="rId3"/>
    <p:sldId id="281" r:id="rId4"/>
    <p:sldId id="296" r:id="rId5"/>
    <p:sldId id="282" r:id="rId6"/>
    <p:sldId id="295" r:id="rId7"/>
    <p:sldId id="287" r:id="rId8"/>
    <p:sldId id="290" r:id="rId9"/>
    <p:sldId id="310" r:id="rId10"/>
    <p:sldId id="289" r:id="rId11"/>
    <p:sldId id="292" r:id="rId12"/>
    <p:sldId id="311" r:id="rId13"/>
    <p:sldId id="293" r:id="rId14"/>
    <p:sldId id="294" r:id="rId15"/>
    <p:sldId id="267" r:id="rId16"/>
    <p:sldId id="301" r:id="rId17"/>
    <p:sldId id="300" r:id="rId18"/>
    <p:sldId id="302" r:id="rId19"/>
    <p:sldId id="303" r:id="rId20"/>
    <p:sldId id="307" r:id="rId21"/>
    <p:sldId id="306" r:id="rId22"/>
    <p:sldId id="313" r:id="rId23"/>
    <p:sldId id="308" r:id="rId24"/>
    <p:sldId id="304" r:id="rId25"/>
    <p:sldId id="297" r:id="rId26"/>
    <p:sldId id="305" r:id="rId27"/>
    <p:sldId id="298" r:id="rId28"/>
    <p:sldId id="316" r:id="rId29"/>
    <p:sldId id="318" r:id="rId30"/>
    <p:sldId id="317" r:id="rId31"/>
    <p:sldId id="285" r:id="rId32"/>
    <p:sldId id="319" r:id="rId33"/>
    <p:sldId id="31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14" autoAdjust="0"/>
    <p:restoredTop sz="99104" autoAdjust="0"/>
  </p:normalViewPr>
  <p:slideViewPr>
    <p:cSldViewPr snapToGrid="0">
      <p:cViewPr>
        <p:scale>
          <a:sx n="70" d="100"/>
          <a:sy n="70" d="100"/>
        </p:scale>
        <p:origin x="-120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2070" y="7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Prostokąt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3382882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ywna 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37693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1371734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333857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75155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415934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Prostokąt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ywny nagłówek sekcji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3117078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405708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842011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55900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143594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Prostokąt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  <a:p>
            <a:pPr lvl="5"/>
            <a:r>
              <a:rPr lang="pl-PL" dirty="0"/>
              <a:t>Szóste</a:t>
            </a:r>
          </a:p>
          <a:p>
            <a:pPr lvl="6"/>
            <a:r>
              <a:rPr lang="pl-PL" dirty="0"/>
              <a:t>Siódme</a:t>
            </a:r>
          </a:p>
          <a:p>
            <a:pPr lvl="7"/>
            <a:r>
              <a:rPr lang="pl-PL" dirty="0"/>
              <a:t>Ósme</a:t>
            </a:r>
          </a:p>
          <a:p>
            <a:pPr lvl="8"/>
            <a:r>
              <a:rPr lang="pl-PL" dirty="0"/>
              <a:t>Dziewiąte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pl-PL" smtClean="0"/>
              <a:pPr/>
              <a:t>20.11.2018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afał\Desktop\Bez tytuł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2527" y="1803132"/>
            <a:ext cx="2029002" cy="2932644"/>
          </a:xfrm>
          <a:prstGeom prst="rect">
            <a:avLst/>
          </a:prstGeom>
          <a:noFill/>
        </p:spPr>
      </p:pic>
      <p:pic>
        <p:nvPicPr>
          <p:cNvPr id="1031" name="Picture 7" descr="C:\Users\Rafał\Desktop\Logo_smartbeehive_bia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6620" y="4586902"/>
            <a:ext cx="6221016" cy="22395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9880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685800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Budowa - innowacyjność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/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Konektory na powałce zapewniają połączenie z dachem. Dzięki temu rozwiązaniu ul jest prostszy w użytkowaniu i nie potrzeba dodatkowych przewodów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dirty="0"/>
          </a:p>
        </p:txBody>
      </p:sp>
      <p:pic>
        <p:nvPicPr>
          <p:cNvPr id="2050" name="Picture 2" descr="G:\Foteczki\powalk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3500" y="2743201"/>
            <a:ext cx="6371299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72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685800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Budowa - innowacyjność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/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Dach – centrum zarządzania ulem. Pod dachem umieściliśmy wszystkie moduły, a także akumulator i regulator ładowania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27675" y="640080"/>
            <a:ext cx="5766419" cy="553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4159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685800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Budowa - innowacyjność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/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Dach – </a:t>
            </a: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na dachu zostało zamontowane </a:t>
            </a: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ogniwo fotowoltaniczne pod kątem 30 stopni. Dzięki zawiasom można go łatwo zmienić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dirty="0"/>
          </a:p>
        </p:txBody>
      </p:sp>
      <p:pic>
        <p:nvPicPr>
          <p:cNvPr id="3074" name="Picture 2" descr="G:\Foteczki\Da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4031" y="1587012"/>
            <a:ext cx="7010399" cy="4546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4159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685800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Budowa - innowacyjność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/>
          <a:lstStyle/>
          <a:p>
            <a:pPr algn="ctr"/>
            <a:r>
              <a:rPr lang="pl-PL" sz="1800" dirty="0">
                <a:latin typeface="Roboto Light" pitchFamily="2" charset="0"/>
                <a:ea typeface="Roboto Light" pitchFamily="2" charset="0"/>
              </a:rPr>
              <a:t>Ogniwo </a:t>
            </a: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fotowoltaniczne –ekologiczne źródło zasilania zapewnia ciepło pszczołom i oszczędności pszczelarzom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dirty="0"/>
          </a:p>
        </p:txBody>
      </p:sp>
      <p:pic>
        <p:nvPicPr>
          <p:cNvPr id="4098" name="Picture 2" descr="G:\Foteczki\Ogniwo fotowoltaniczn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7138" y="1399200"/>
            <a:ext cx="7010400" cy="4546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42059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Roboto" pitchFamily="2" charset="0"/>
                <a:ea typeface="Roboto" pitchFamily="2" charset="0"/>
              </a:rPr>
              <a:t>Moduły</a:t>
            </a:r>
          </a:p>
        </p:txBody>
      </p:sp>
    </p:spTree>
    <p:extLst>
      <p:ext uri="{BB962C8B-B14F-4D97-AF65-F5344CB8AC3E}">
        <p14:creationId xmlns:p14="http://schemas.microsoft.com/office/powerpoint/2010/main" xmlns="" val="151120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17629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Moduły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/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Przekaźniki </a:t>
            </a:r>
            <a:r>
              <a:rPr lang="pl-PL" sz="1800" dirty="0">
                <a:latin typeface="Roboto Light" pitchFamily="2" charset="0"/>
                <a:ea typeface="Roboto Light" pitchFamily="2" charset="0"/>
              </a:rPr>
              <a:t>– </a:t>
            </a: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dzięki nim możemy zrealizować trzy tryby zasilania </a:t>
            </a:r>
            <a:r>
              <a:rPr lang="pl-PL" sz="1800" dirty="0" err="1" smtClean="0">
                <a:latin typeface="Roboto Light" pitchFamily="2" charset="0"/>
                <a:ea typeface="Roboto Light" pitchFamily="2" charset="0"/>
              </a:rPr>
              <a:t>eco</a:t>
            </a: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/hybryda/sieciowy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664C365E-975B-48D7-828A-E6199D1F8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30175" y="823771"/>
            <a:ext cx="6725589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746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17629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Moduły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/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Inteligentne zasilanie – dzięki odpowiednim połączeniom i algorytmowi możemy maksymalnie wykorzystać ekologiczną energię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dirty="0"/>
          </a:p>
        </p:txBody>
      </p:sp>
      <p:pic>
        <p:nvPicPr>
          <p:cNvPr id="2050" name="Picture 2" descr="C:\Users\Rafał\Desktop\schema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1003" y="758996"/>
            <a:ext cx="6459173" cy="53279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27289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17629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Moduły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067052"/>
            <a:ext cx="3200400" cy="2265508"/>
          </a:xfrm>
        </p:spPr>
        <p:txBody>
          <a:bodyPr>
            <a:norm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ADC – przetwornik dużej rozdzielczości zapewnia wysoką precyzję pomiarów</a:t>
            </a:r>
          </a:p>
          <a:p>
            <a:pPr algn="ctr"/>
            <a:endParaRPr lang="pl-PL" sz="1800" dirty="0" smtClean="0"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HALL SENSOR – dzięki pomiarowi prądu możemy dokonywać </a:t>
            </a: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bilansu energii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2A8F1FE1-784F-4395-9560-FD6BEBFF6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3192" y="670965"/>
            <a:ext cx="3591426" cy="223868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xmlns="" id="{0FA3050D-246F-424B-AA60-34D3C339E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33106" y="3651705"/>
            <a:ext cx="2848373" cy="2324424"/>
          </a:xfrm>
          <a:prstGeom prst="rect">
            <a:avLst/>
          </a:prstGeom>
        </p:spPr>
      </p:pic>
      <p:pic>
        <p:nvPicPr>
          <p:cNvPr id="3074" name="Picture 2" descr="C:\Users\Rafał\Desktop\pra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55195" y="3785507"/>
            <a:ext cx="3257550" cy="2228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6298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17629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Moduły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1" y="3985171"/>
            <a:ext cx="3429451" cy="1785298"/>
          </a:xfrm>
        </p:spPr>
        <p:txBody>
          <a:bodyPr>
            <a:noAutofit/>
          </a:bodyPr>
          <a:lstStyle/>
          <a:p>
            <a:pPr algn="ctr">
              <a:buClr>
                <a:schemeClr val="bg1"/>
              </a:buClr>
            </a:pP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Czujnik WILGOTNOŚCI – dzięki  </a:t>
            </a: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informacji </a:t>
            </a: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o wilgotności  możemy inteligentnie sterować wentylatorem</a:t>
            </a:r>
          </a:p>
          <a:p>
            <a:pPr algn="ctr">
              <a:buClr>
                <a:schemeClr val="bg1"/>
              </a:buClr>
            </a:pPr>
            <a:endParaRPr lang="pl-PL" sz="1800" dirty="0" smtClean="0">
              <a:latin typeface="Roboto Light" pitchFamily="2" charset="0"/>
              <a:ea typeface="Roboto Light" pitchFamily="2" charset="0"/>
            </a:endParaRPr>
          </a:p>
          <a:p>
            <a:pPr algn="ctr">
              <a:buClr>
                <a:schemeClr val="bg1"/>
              </a:buClr>
            </a:pP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Czujnik TEMPERATURY – na podstawie odczytu temperatur  możemy sterować grzałką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sz="1800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xmlns="" id="{03A5E294-564D-41D1-BFE6-1DB9E2EC6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3667" y="507930"/>
            <a:ext cx="3991532" cy="320084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xmlns="" id="{3F6507A6-0125-4BBA-9016-2997B4C16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98888" y="4463783"/>
            <a:ext cx="2701090" cy="19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723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17629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Moduły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WAGA - jest podstawą inteligentnego informowania pszczelarza o intensywności pożytków, a także pośrednio o przewidywanych dochodach.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xmlns="" id="{F0701CC4-B733-4F14-865A-473DDE770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00233" y="3201937"/>
            <a:ext cx="2429214" cy="242921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xmlns="" id="{B499393A-5F9C-4FF0-B196-A47A5D810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80412" y="5369871"/>
            <a:ext cx="2429214" cy="428685"/>
          </a:xfrm>
          <a:prstGeom prst="rect">
            <a:avLst/>
          </a:prstGeom>
        </p:spPr>
      </p:pic>
      <p:pic>
        <p:nvPicPr>
          <p:cNvPr id="7" name="Picture 2" descr="C:\Users\Rafał\Desktop\wag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6017" y="586854"/>
            <a:ext cx="4672867" cy="33300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7686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41120" y="495300"/>
            <a:ext cx="9509760" cy="799084"/>
          </a:xfrm>
        </p:spPr>
        <p:txBody>
          <a:bodyPr>
            <a:normAutofit/>
          </a:bodyPr>
          <a:lstStyle/>
          <a:p>
            <a:pPr algn="ctr"/>
            <a:r>
              <a:rPr lang="pl-PL" sz="4800" dirty="0">
                <a:latin typeface="Roboto" pitchFamily="2" charset="0"/>
                <a:ea typeface="Roboto" pitchFamily="2" charset="0"/>
              </a:rPr>
              <a:t>Plan prezentacji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41120" y="1901952"/>
            <a:ext cx="9509760" cy="4127627"/>
          </a:xfrm>
        </p:spPr>
        <p:txBody>
          <a:bodyPr/>
          <a:lstStyle/>
          <a:p>
            <a:pPr algn="ctr"/>
            <a:endParaRPr lang="pl-PL" sz="2800" dirty="0"/>
          </a:p>
          <a:p>
            <a:r>
              <a:rPr lang="pl-PL" sz="2800" dirty="0">
                <a:latin typeface="Roboto Light" pitchFamily="2" charset="0"/>
                <a:ea typeface="Roboto Light" pitchFamily="2" charset="0"/>
              </a:rPr>
              <a:t>Cele i założenia</a:t>
            </a:r>
          </a:p>
          <a:p>
            <a:r>
              <a:rPr lang="pl-PL" sz="2800" dirty="0">
                <a:latin typeface="Roboto Light" pitchFamily="2" charset="0"/>
                <a:ea typeface="Roboto Light" pitchFamily="2" charset="0"/>
              </a:rPr>
              <a:t>Budowa – innowacyjność</a:t>
            </a:r>
          </a:p>
          <a:p>
            <a:r>
              <a:rPr lang="pl-PL" sz="2800" dirty="0">
                <a:latin typeface="Roboto Light" pitchFamily="2" charset="0"/>
                <a:ea typeface="Roboto Light" pitchFamily="2" charset="0"/>
              </a:rPr>
              <a:t>Moduły</a:t>
            </a:r>
          </a:p>
          <a:p>
            <a:r>
              <a:rPr lang="pl-PL" sz="2800" dirty="0">
                <a:latin typeface="Roboto Light" pitchFamily="2" charset="0"/>
                <a:ea typeface="Roboto Light" pitchFamily="2" charset="0"/>
              </a:rPr>
              <a:t>Innowacyjny system ogrzewania</a:t>
            </a:r>
          </a:p>
          <a:p>
            <a:r>
              <a:rPr lang="pl-PL" sz="2800" dirty="0">
                <a:latin typeface="Roboto Light" pitchFamily="2" charset="0"/>
                <a:ea typeface="Roboto Light" pitchFamily="2" charset="0"/>
              </a:rPr>
              <a:t>Podsumowanie</a:t>
            </a:r>
          </a:p>
          <a:p>
            <a:endParaRPr lang="pl-PL" sz="24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6238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17629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Moduły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GRZAŁKA - aby wyjść naprzeciw pszczelarzom i uniknąć dodatkowych kosztów opracowaliśmy grzałkę tak, aby pasowała do standardowych dennic wielkopolskich.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5EA13962-B2F9-4CFA-BE81-4F491534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5106" y="1576558"/>
            <a:ext cx="6904057" cy="4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106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17629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Moduły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/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GRZAŁKA – powierzchnią grzejną jest blacha aluminiowa.  Dobrze przewodzi ciepło, a także jest łatwa do czyszczenia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076" name="Picture 4" descr="G:\grzałk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6116" y="464730"/>
            <a:ext cx="3198560" cy="3222565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8976" y="3718860"/>
            <a:ext cx="4354660" cy="2729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7106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17629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Moduły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/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Płytka PCB – dzięki tej płytce uniknęliśmy plątaniny kabli oraz zyskaliśmy uniwersalny komponent pomagający w tworzeniu kolejnych uli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dirty="0"/>
          </a:p>
        </p:txBody>
      </p:sp>
      <p:pic>
        <p:nvPicPr>
          <p:cNvPr id="5122" name="Picture 2" descr="C:\Users\Rafał\Desktop\plytk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4535" y="392845"/>
            <a:ext cx="3032101" cy="6120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3012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17629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Moduły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522515" y="4367308"/>
            <a:ext cx="3566160" cy="1622012"/>
          </a:xfrm>
        </p:spPr>
        <p:txBody>
          <a:bodyPr/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Centrum sterowania (</a:t>
            </a:r>
            <a:r>
              <a:rPr lang="pl-PL" sz="1800" dirty="0" err="1" smtClean="0">
                <a:latin typeface="Roboto Light" pitchFamily="2" charset="0"/>
                <a:ea typeface="Roboto Light" pitchFamily="2" charset="0"/>
              </a:rPr>
              <a:t>Raspberry</a:t>
            </a: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 PI) – ten minikomputer wykonuje algorytmy oraz nadzoruje pracę ula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415565CD-3B97-47AF-A940-0D058C740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24176" y="1733378"/>
            <a:ext cx="6577908" cy="39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879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992777" y="1143000"/>
            <a:ext cx="10175966" cy="2667000"/>
          </a:xfrm>
        </p:spPr>
        <p:txBody>
          <a:bodyPr/>
          <a:lstStyle/>
          <a:p>
            <a:r>
              <a:rPr lang="pl-PL" dirty="0">
                <a:latin typeface="Roboto" pitchFamily="2" charset="0"/>
                <a:ea typeface="Roboto" pitchFamily="2" charset="0"/>
              </a:rPr>
              <a:t>Innowacyjny system ogrzewania</a:t>
            </a:r>
          </a:p>
        </p:txBody>
      </p:sp>
    </p:spTree>
    <p:extLst>
      <p:ext uri="{BB962C8B-B14F-4D97-AF65-F5344CB8AC3E}">
        <p14:creationId xmlns:p14="http://schemas.microsoft.com/office/powerpoint/2010/main" xmlns="" val="231809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561512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Innowacyjny system ogrzewania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1" y="4367307"/>
            <a:ext cx="3388507" cy="1965253"/>
          </a:xfrm>
        </p:spPr>
        <p:txBody>
          <a:bodyPr>
            <a:norm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Opracowaliśmy program, który analizując dane pogodowe z przeszłości i przyszłości oraz sprawdzając pomiary i uwzględniając datę pomaga w szybkim rozwoju rodzin pszczelich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dirty="0"/>
          </a:p>
        </p:txBody>
      </p:sp>
      <p:pic>
        <p:nvPicPr>
          <p:cNvPr id="4099" name="Picture 3" descr="G:\pro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9771" y="955344"/>
            <a:ext cx="7175059" cy="4836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4789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Roboto" pitchFamily="2" charset="0"/>
                <a:ea typeface="Roboto" pitchFamily="2" charset="0"/>
              </a:rPr>
              <a:t>Podsumowanie</a:t>
            </a:r>
            <a:endParaRPr lang="pl-PL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104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405719"/>
            <a:ext cx="3200400" cy="724895"/>
          </a:xfrm>
        </p:spPr>
        <p:txBody>
          <a:bodyPr/>
          <a:lstStyle/>
          <a:p>
            <a:pPr algn="ctr"/>
            <a:r>
              <a:rPr lang="pl-PL" dirty="0" smtClean="0">
                <a:latin typeface="Roboto" pitchFamily="2" charset="0"/>
                <a:ea typeface="Roboto" pitchFamily="2" charset="0"/>
              </a:rPr>
              <a:t>Podsumowanie</a:t>
            </a:r>
            <a:endParaRPr lang="pl-PL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1" y="4367308"/>
            <a:ext cx="3347565" cy="1622012"/>
          </a:xfrm>
        </p:spPr>
        <p:txBody>
          <a:bodyPr>
            <a:norm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Pomiary masy i wilgotności  oraz infrastruktura systemu umożliwia nam zdalny monitoring z każdego miejsca na świece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6146" name="Picture 2" descr="G:\Wykres\mas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4974" y="186069"/>
            <a:ext cx="6829519" cy="3255964"/>
          </a:xfrm>
          <a:prstGeom prst="rect">
            <a:avLst/>
          </a:prstGeom>
          <a:noFill/>
        </p:spPr>
      </p:pic>
      <p:pic>
        <p:nvPicPr>
          <p:cNvPr id="6148" name="Picture 4" descr="G:\Wykres\wilgotnos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967" y="3561136"/>
            <a:ext cx="6837529" cy="30716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4048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405719"/>
            <a:ext cx="3200400" cy="724895"/>
          </a:xfrm>
        </p:spPr>
        <p:txBody>
          <a:bodyPr/>
          <a:lstStyle/>
          <a:p>
            <a:pPr algn="ctr"/>
            <a:r>
              <a:rPr lang="pl-PL" dirty="0" smtClean="0">
                <a:latin typeface="Roboto" pitchFamily="2" charset="0"/>
                <a:ea typeface="Roboto" pitchFamily="2" charset="0"/>
              </a:rPr>
              <a:t>Podsumowanie</a:t>
            </a:r>
            <a:endParaRPr lang="pl-PL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1" y="4367308"/>
            <a:ext cx="3347565" cy="1622012"/>
          </a:xfrm>
        </p:spPr>
        <p:txBody>
          <a:bodyPr>
            <a:norm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Pomiar temperatury oraz infrastruktura systemu umożliwia  zdalny monitoring z każdego miejsca na świece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7170" name="Picture 2" descr="G:\Wykres\temperatur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5576" y="178110"/>
            <a:ext cx="7016825" cy="4530368"/>
          </a:xfrm>
          <a:prstGeom prst="rect">
            <a:avLst/>
          </a:prstGeom>
          <a:noFill/>
        </p:spPr>
      </p:pic>
      <p:sp>
        <p:nvSpPr>
          <p:cNvPr id="7" name="pole tekstowe 6"/>
          <p:cNvSpPr txBox="1"/>
          <p:nvPr/>
        </p:nvSpPr>
        <p:spPr>
          <a:xfrm>
            <a:off x="5336275" y="5145206"/>
            <a:ext cx="5527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T1 -&gt; temperatura wewnętrzna</a:t>
            </a:r>
          </a:p>
          <a:p>
            <a:r>
              <a:rPr lang="pl-PL" dirty="0" smtClean="0"/>
              <a:t>T2 -&gt; temperatura zewnętrzna</a:t>
            </a:r>
          </a:p>
          <a:p>
            <a:r>
              <a:rPr lang="pl-PL" dirty="0" smtClean="0"/>
              <a:t>T3 -&gt; temperatura zewnętrzna( osłonięte od wiatru)</a:t>
            </a:r>
          </a:p>
          <a:p>
            <a:r>
              <a:rPr lang="pl-PL" dirty="0" smtClean="0"/>
              <a:t>T4 -&gt;temperatura pod dachem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324048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405719"/>
            <a:ext cx="3200400" cy="724895"/>
          </a:xfrm>
        </p:spPr>
        <p:txBody>
          <a:bodyPr/>
          <a:lstStyle/>
          <a:p>
            <a:pPr algn="ctr"/>
            <a:r>
              <a:rPr lang="pl-PL" dirty="0" smtClean="0">
                <a:latin typeface="Roboto" pitchFamily="2" charset="0"/>
                <a:ea typeface="Roboto" pitchFamily="2" charset="0"/>
              </a:rPr>
              <a:t>Podsumowanie</a:t>
            </a:r>
            <a:endParaRPr lang="pl-PL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Budowa SmartBeehive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122" name="Picture 2" descr="C:\Users\Rafał\Desktop\ul_podpisan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1893" y="723211"/>
            <a:ext cx="7566587" cy="620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4048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5400" dirty="0">
                <a:latin typeface="Roboto" pitchFamily="2" charset="0"/>
                <a:ea typeface="Roboto" pitchFamily="2" charset="0"/>
              </a:rPr>
              <a:t>Cele i założenia</a:t>
            </a:r>
          </a:p>
        </p:txBody>
      </p:sp>
    </p:spTree>
    <p:extLst>
      <p:ext uri="{BB962C8B-B14F-4D97-AF65-F5344CB8AC3E}">
        <p14:creationId xmlns:p14="http://schemas.microsoft.com/office/powerpoint/2010/main" xmlns="" val="329518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405719"/>
            <a:ext cx="3200400" cy="724895"/>
          </a:xfrm>
        </p:spPr>
        <p:txBody>
          <a:bodyPr/>
          <a:lstStyle/>
          <a:p>
            <a:pPr algn="ctr"/>
            <a:r>
              <a:rPr lang="pl-PL" dirty="0" smtClean="0">
                <a:latin typeface="Roboto" pitchFamily="2" charset="0"/>
                <a:ea typeface="Roboto" pitchFamily="2" charset="0"/>
              </a:rPr>
              <a:t>Podsumowanie</a:t>
            </a:r>
            <a:endParaRPr lang="pl-PL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Użycie ogniw fotowoltaicznych jako jedynego źródła zasilania jest zbyt mało efektywne                 i kosztowne 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9457" name="Picture 1" descr="C:\Users\Rafał\Desktop\Fotowoltanik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2502" y="1119116"/>
            <a:ext cx="6701050" cy="4804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4048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1405719"/>
            <a:ext cx="3200400" cy="724895"/>
          </a:xfrm>
        </p:spPr>
        <p:txBody>
          <a:bodyPr/>
          <a:lstStyle/>
          <a:p>
            <a:pPr algn="ctr"/>
            <a:r>
              <a:rPr lang="pl-PL" dirty="0" smtClean="0">
                <a:latin typeface="Roboto" pitchFamily="2" charset="0"/>
                <a:ea typeface="Roboto" pitchFamily="2" charset="0"/>
              </a:rPr>
              <a:t>Podsumowanie</a:t>
            </a:r>
            <a:endParaRPr lang="pl-PL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Kosztorys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5418162" y="394692"/>
            <a:ext cx="622337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Roboto Light" pitchFamily="2" charset="0"/>
                <a:ea typeface="Roboto Light" pitchFamily="2" charset="0"/>
              </a:rPr>
              <a:t>Grzałka :			200</a:t>
            </a:r>
          </a:p>
          <a:p>
            <a:pPr>
              <a:buFont typeface="Arial" pitchFamily="34" charset="0"/>
              <a:buChar char="•"/>
            </a:pPr>
            <a:endParaRPr lang="pl-PL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pl-PL" dirty="0" smtClean="0">
                <a:latin typeface="Roboto Light" pitchFamily="2" charset="0"/>
                <a:ea typeface="Roboto Light" pitchFamily="2" charset="0"/>
              </a:rPr>
              <a:t>Waga:			500</a:t>
            </a:r>
          </a:p>
          <a:p>
            <a:endParaRPr lang="pl-PL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pl-PL" dirty="0" smtClean="0">
                <a:latin typeface="Roboto Light" pitchFamily="2" charset="0"/>
                <a:ea typeface="Roboto Light" pitchFamily="2" charset="0"/>
              </a:rPr>
              <a:t>Moduły:			1000</a:t>
            </a:r>
          </a:p>
          <a:p>
            <a:endParaRPr lang="pl-PL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pl-PL" dirty="0" smtClean="0">
                <a:latin typeface="Roboto Light" pitchFamily="2" charset="0"/>
                <a:ea typeface="Roboto Light" pitchFamily="2" charset="0"/>
              </a:rPr>
              <a:t>Konstrukcja ula:		500	</a:t>
            </a:r>
          </a:p>
          <a:p>
            <a:endParaRPr lang="pl-PL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pl-PL" dirty="0" smtClean="0">
                <a:latin typeface="Roboto Light" pitchFamily="2" charset="0"/>
                <a:ea typeface="Roboto Light" pitchFamily="2" charset="0"/>
              </a:rPr>
              <a:t>Instalacja </a:t>
            </a:r>
            <a:r>
              <a:rPr lang="pl-PL" dirty="0" err="1" smtClean="0">
                <a:latin typeface="Roboto Light" pitchFamily="2" charset="0"/>
                <a:ea typeface="Roboto Light" pitchFamily="2" charset="0"/>
              </a:rPr>
              <a:t>fotowoltaniczna</a:t>
            </a:r>
            <a:r>
              <a:rPr lang="pl-PL" dirty="0" smtClean="0">
                <a:latin typeface="Roboto Light" pitchFamily="2" charset="0"/>
                <a:ea typeface="Roboto Light" pitchFamily="2" charset="0"/>
              </a:rPr>
              <a:t>: 620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>
                <a:latin typeface="Roboto Light" pitchFamily="2" charset="0"/>
                <a:ea typeface="Roboto Light" pitchFamily="2" charset="0"/>
              </a:rPr>
              <a:t>Ogniwo fotowoltaniczne:	350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>
                <a:latin typeface="Roboto Light" pitchFamily="2" charset="0"/>
                <a:ea typeface="Roboto Light" pitchFamily="2" charset="0"/>
              </a:rPr>
              <a:t>Regulator ładowania:	50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>
                <a:latin typeface="Roboto Light" pitchFamily="2" charset="0"/>
                <a:ea typeface="Roboto Light" pitchFamily="2" charset="0"/>
              </a:rPr>
              <a:t>Akumulator:		220</a:t>
            </a:r>
          </a:p>
          <a:p>
            <a:pPr>
              <a:buFont typeface="Arial" pitchFamily="34" charset="0"/>
              <a:buChar char="•"/>
            </a:pPr>
            <a:endParaRPr lang="pl-PL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pl-PL" dirty="0" smtClean="0">
                <a:latin typeface="Roboto Light" pitchFamily="2" charset="0"/>
                <a:ea typeface="Roboto Light" pitchFamily="2" charset="0"/>
              </a:rPr>
              <a:t>Pozostałe materiały:	1000</a:t>
            </a:r>
          </a:p>
          <a:p>
            <a:endParaRPr lang="pl-PL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pl-PL" dirty="0" smtClean="0">
                <a:latin typeface="Roboto Light" pitchFamily="2" charset="0"/>
                <a:ea typeface="Roboto Light" pitchFamily="2" charset="0"/>
              </a:rPr>
              <a:t>Inne wydatki:		500</a:t>
            </a:r>
          </a:p>
          <a:p>
            <a:endParaRPr lang="pl-PL" dirty="0" smtClean="0">
              <a:latin typeface="Roboto Light" pitchFamily="2" charset="0"/>
              <a:ea typeface="Roboto Light" pitchFamily="2" charset="0"/>
            </a:endParaRPr>
          </a:p>
          <a:p>
            <a:endParaRPr lang="pl-PL" dirty="0" smtClean="0"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pl-PL" dirty="0" smtClean="0">
              <a:latin typeface="Roboto Light" pitchFamily="2" charset="0"/>
              <a:ea typeface="Roboto Light" pitchFamily="2" charset="0"/>
            </a:endParaRPr>
          </a:p>
          <a:p>
            <a:r>
              <a:rPr lang="pl-PL" dirty="0" smtClean="0">
                <a:latin typeface="Roboto Light" pitchFamily="2" charset="0"/>
                <a:ea typeface="Roboto Light" pitchFamily="2" charset="0"/>
              </a:rPr>
              <a:t>Suma:			4320</a:t>
            </a:r>
          </a:p>
          <a:p>
            <a:pPr>
              <a:buFont typeface="Arial" pitchFamily="34" charset="0"/>
              <a:buChar char="•"/>
            </a:pPr>
            <a:endParaRPr lang="pl-PL" dirty="0" smtClean="0">
              <a:latin typeface="Roboto Light" pitchFamily="2" charset="0"/>
              <a:ea typeface="Roboto Light" pitchFamily="2" charset="0"/>
            </a:endParaRPr>
          </a:p>
          <a:p>
            <a:pPr>
              <a:buFont typeface="Arial" pitchFamily="34" charset="0"/>
              <a:buChar char="•"/>
            </a:pPr>
            <a:endParaRPr lang="pl-PL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48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1555531" y="275896"/>
            <a:ext cx="9144000" cy="2667000"/>
          </a:xfrm>
        </p:spPr>
        <p:txBody>
          <a:bodyPr/>
          <a:lstStyle/>
          <a:p>
            <a:r>
              <a:rPr lang="pl-PL" dirty="0" smtClean="0">
                <a:latin typeface="Roboto" pitchFamily="2" charset="0"/>
                <a:ea typeface="Roboto" pitchFamily="2" charset="0"/>
              </a:rPr>
              <a:t>Projekt powstał przy współpracy z</a:t>
            </a:r>
            <a:endParaRPr lang="pl-PL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2050" name="Picture 2" descr="C:\Users\Rafał\Desktop\slajd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2885" y="3032234"/>
            <a:ext cx="5716588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4104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pPr marL="45720" indent="0">
              <a:buNone/>
            </a:pPr>
            <a:r>
              <a:rPr lang="pl-PL" sz="2400" dirty="0">
                <a:latin typeface="Roboto Light" pitchFamily="2" charset="0"/>
                <a:ea typeface="Roboto Light" pitchFamily="2" charset="0"/>
              </a:rPr>
              <a:t>Naszym celem było skonstruowanie </a:t>
            </a:r>
            <a:r>
              <a:rPr lang="pl-PL" sz="2400" dirty="0" smtClean="0">
                <a:latin typeface="Roboto Light" pitchFamily="2" charset="0"/>
                <a:ea typeface="Roboto Light" pitchFamily="2" charset="0"/>
              </a:rPr>
              <a:t>ula, </a:t>
            </a:r>
            <a:r>
              <a:rPr lang="pl-PL" sz="2400" dirty="0">
                <a:latin typeface="Roboto Light" pitchFamily="2" charset="0"/>
                <a:ea typeface="Roboto Light" pitchFamily="2" charset="0"/>
              </a:rPr>
              <a:t>który:</a:t>
            </a:r>
          </a:p>
          <a:p>
            <a:pPr marL="45720" indent="0">
              <a:buNone/>
            </a:pPr>
            <a:endParaRPr lang="pl-PL" sz="2400" dirty="0">
              <a:latin typeface="Roboto Light" pitchFamily="2" charset="0"/>
              <a:ea typeface="Roboto Light" pitchFamily="2" charset="0"/>
            </a:endParaRPr>
          </a:p>
          <a:p>
            <a:r>
              <a:rPr lang="pl-PL" sz="2400" dirty="0">
                <a:latin typeface="Roboto Light" pitchFamily="2" charset="0"/>
                <a:ea typeface="Roboto Light" pitchFamily="2" charset="0"/>
              </a:rPr>
              <a:t>nadzoruje, monitoruje i wspiera rozwój rodziny pszczelej</a:t>
            </a:r>
          </a:p>
          <a:p>
            <a:r>
              <a:rPr lang="pl-PL" sz="2400" dirty="0">
                <a:latin typeface="Roboto Light" pitchFamily="2" charset="0"/>
                <a:ea typeface="Roboto Light" pitchFamily="2" charset="0"/>
              </a:rPr>
              <a:t>zapewnia komunikację pszczelarz – pasieka</a:t>
            </a:r>
          </a:p>
          <a:p>
            <a:r>
              <a:rPr lang="pl-PL" sz="2400" dirty="0">
                <a:latin typeface="Roboto Light" pitchFamily="2" charset="0"/>
                <a:ea typeface="Roboto Light" pitchFamily="2" charset="0"/>
              </a:rPr>
              <a:t>posiada inteligentny system ogrzewania gniazda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341120" y="495300"/>
            <a:ext cx="9509760" cy="799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dirty="0">
                <a:latin typeface="Roboto" pitchFamily="2" charset="0"/>
                <a:ea typeface="Roboto" pitchFamily="2" charset="0"/>
              </a:rPr>
              <a:t>Cele i założenia</a:t>
            </a:r>
          </a:p>
        </p:txBody>
      </p:sp>
    </p:spTree>
    <p:extLst>
      <p:ext uri="{BB962C8B-B14F-4D97-AF65-F5344CB8AC3E}">
        <p14:creationId xmlns:p14="http://schemas.microsoft.com/office/powerpoint/2010/main" xmlns="" val="338107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Roboto" pitchFamily="2" charset="0"/>
                <a:ea typeface="Roboto" pitchFamily="2" charset="0"/>
              </a:rPr>
              <a:t>Budowa – innowacyjność</a:t>
            </a:r>
          </a:p>
        </p:txBody>
      </p:sp>
    </p:spTree>
    <p:extLst>
      <p:ext uri="{BB962C8B-B14F-4D97-AF65-F5344CB8AC3E}">
        <p14:creationId xmlns:p14="http://schemas.microsoft.com/office/powerpoint/2010/main" xmlns="" val="1969737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685800"/>
            <a:ext cx="3200400" cy="1990725"/>
          </a:xfrm>
        </p:spPr>
        <p:txBody>
          <a:bodyPr>
            <a:normAutofit fontScale="90000"/>
          </a:bodyPr>
          <a:lstStyle/>
          <a:p>
            <a:pPr algn="ctr"/>
            <a:r>
              <a:rPr lang="pl-PL" sz="3600" dirty="0">
                <a:latin typeface="Roboto" pitchFamily="2" charset="0"/>
                <a:ea typeface="Roboto" pitchFamily="2" charset="0"/>
              </a:rPr>
              <a:t>Budowa ula wielkopolskiego:</a:t>
            </a:r>
            <a:r>
              <a:rPr lang="pl-PL" sz="3600" dirty="0"/>
              <a:t/>
            </a:r>
            <a:br>
              <a:rPr lang="pl-PL" sz="3600" dirty="0"/>
            </a:b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3257600"/>
            <a:ext cx="3200400" cy="1622012"/>
          </a:xfrm>
        </p:spPr>
        <p:txBody>
          <a:bodyPr>
            <a:noAutofit/>
          </a:bodyPr>
          <a:lstStyle/>
          <a:p>
            <a:pPr marL="285750" indent="-285750" algn="ctr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l-PL" sz="2400" dirty="0">
                <a:latin typeface="Roboto Light" pitchFamily="2" charset="0"/>
                <a:ea typeface="Roboto Light" pitchFamily="2" charset="0"/>
              </a:rPr>
              <a:t>dach</a:t>
            </a:r>
          </a:p>
          <a:p>
            <a:pPr marL="285750" indent="-285750" algn="ctr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l-PL" sz="2400" dirty="0">
                <a:latin typeface="Roboto Light" pitchFamily="2" charset="0"/>
                <a:ea typeface="Roboto Light" pitchFamily="2" charset="0"/>
              </a:rPr>
              <a:t>powałka</a:t>
            </a:r>
          </a:p>
          <a:p>
            <a:pPr marL="285750" indent="-285750" algn="ctr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l-PL" sz="2400" dirty="0" smtClean="0">
                <a:latin typeface="Roboto Light" pitchFamily="2" charset="0"/>
                <a:ea typeface="Roboto Light" pitchFamily="2" charset="0"/>
              </a:rPr>
              <a:t>korpus</a:t>
            </a:r>
            <a:endParaRPr lang="pl-PL" sz="2400" dirty="0">
              <a:latin typeface="Roboto Light" pitchFamily="2" charset="0"/>
              <a:ea typeface="Roboto Light" pitchFamily="2" charset="0"/>
            </a:endParaRPr>
          </a:p>
          <a:p>
            <a:pPr marL="285750" indent="-285750" algn="ctr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l-PL" sz="2400" dirty="0">
                <a:latin typeface="Roboto Light" pitchFamily="2" charset="0"/>
                <a:ea typeface="Roboto Light" pitchFamily="2" charset="0"/>
              </a:rPr>
              <a:t>dennica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xmlns="" id="{76307D42-4A90-4695-8370-521D550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74090" y="1365011"/>
            <a:ext cx="5229530" cy="437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943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685800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Budowa - innowacyjność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Dennica – dzięki dopracowanym konektorom montaż grzałki w dennicy jest bardzo prosty i szybki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sz="2000" dirty="0"/>
          </a:p>
        </p:txBody>
      </p:sp>
      <p:pic>
        <p:nvPicPr>
          <p:cNvPr id="1026" name="Picture 2" descr="C:\Users\Rafał\Desktop\dennic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7313" y="1733907"/>
            <a:ext cx="7671604" cy="4018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4139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685800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Budowa - innowacyjność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Korpus </a:t>
            </a:r>
            <a:r>
              <a:rPr lang="pl-PL" sz="1800" dirty="0" err="1" smtClean="0">
                <a:latin typeface="Roboto Light" pitchFamily="2" charset="0"/>
                <a:ea typeface="Roboto Light" pitchFamily="2" charset="0"/>
              </a:rPr>
              <a:t>Smartbeehive</a:t>
            </a: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 został zaprojektowany tak aby  zminimalizować straty ciepła (wynikające z przenikalności cieplnej materiałów)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  <a:p>
            <a:pPr algn="ctr"/>
            <a:endParaRPr lang="pl-PL" sz="1800" dirty="0"/>
          </a:p>
        </p:txBody>
      </p:sp>
      <p:pic>
        <p:nvPicPr>
          <p:cNvPr id="1026" name="Picture 2" descr="G:\Foteczki\korp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7662" y="0"/>
            <a:ext cx="5604338" cy="6773172"/>
          </a:xfrm>
          <a:prstGeom prst="rect">
            <a:avLst/>
          </a:prstGeom>
          <a:noFill/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52061ACD-34B6-421C-8623-1B556C319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72382" y="3316407"/>
            <a:ext cx="2983459" cy="330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139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0412" y="685800"/>
            <a:ext cx="3200400" cy="1990725"/>
          </a:xfrm>
        </p:spPr>
        <p:txBody>
          <a:bodyPr/>
          <a:lstStyle/>
          <a:p>
            <a:pPr algn="ctr"/>
            <a:r>
              <a:rPr lang="pl-PL" dirty="0">
                <a:latin typeface="Roboto" pitchFamily="2" charset="0"/>
                <a:ea typeface="Roboto" pitchFamily="2" charset="0"/>
              </a:rPr>
              <a:t>Budowa - innowacyjność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/>
          <a:p>
            <a:pPr algn="ctr"/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Membrana - głównym </a:t>
            </a:r>
            <a:r>
              <a:rPr lang="pl-PL" sz="1800" dirty="0">
                <a:latin typeface="Roboto Light" pitchFamily="2" charset="0"/>
                <a:ea typeface="Roboto Light" pitchFamily="2" charset="0"/>
              </a:rPr>
              <a:t>zadaniem membrany jest zwiększenie izolacji cieplnej bez zatrzymywania wilgoci wewnątrz </a:t>
            </a:r>
            <a:r>
              <a:rPr lang="pl-PL" sz="1800" dirty="0" smtClean="0">
                <a:latin typeface="Roboto Light" pitchFamily="2" charset="0"/>
                <a:ea typeface="Roboto Light" pitchFamily="2" charset="0"/>
              </a:rPr>
              <a:t>ula</a:t>
            </a:r>
            <a:endParaRPr lang="pl-PL" sz="1800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8F82E546-70B1-470E-BFE2-6FF4EC55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7613" y="1681162"/>
            <a:ext cx="6828466" cy="40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454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lefon służbowy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lefon służbowy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lefon służbowy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lefon służbowy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lefon służbowy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264BA5-BE9F-44D2-9B86-8E00ED566E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Prezentacja z niebieskimi paskami i zdjęciem wschodu słońca w górach (panoramiczna)</Template>
  <TotalTime>3019</TotalTime>
  <Words>463</Words>
  <Application>Microsoft Office PowerPoint</Application>
  <PresentationFormat>Niestandardowy</PresentationFormat>
  <Paragraphs>97</Paragraphs>
  <Slides>32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3" baseType="lpstr">
      <vt:lpstr>Banded Design Blue 16x9</vt:lpstr>
      <vt:lpstr>Slajd 1</vt:lpstr>
      <vt:lpstr>Plan prezentacji</vt:lpstr>
      <vt:lpstr>Cele i założenia</vt:lpstr>
      <vt:lpstr>Slajd 4</vt:lpstr>
      <vt:lpstr>Budowa – innowacyjność</vt:lpstr>
      <vt:lpstr>Budowa ula wielkopolskiego: </vt:lpstr>
      <vt:lpstr>Budowa - innowacyjność</vt:lpstr>
      <vt:lpstr>Budowa - innowacyjność</vt:lpstr>
      <vt:lpstr>Budowa - innowacyjność</vt:lpstr>
      <vt:lpstr>Budowa - innowacyjność</vt:lpstr>
      <vt:lpstr>Budowa - innowacyjność</vt:lpstr>
      <vt:lpstr>Budowa - innowacyjność</vt:lpstr>
      <vt:lpstr>Budowa - innowacyjność</vt:lpstr>
      <vt:lpstr>Moduły</vt:lpstr>
      <vt:lpstr>Moduły</vt:lpstr>
      <vt:lpstr>Moduły</vt:lpstr>
      <vt:lpstr>Moduły</vt:lpstr>
      <vt:lpstr>Moduły</vt:lpstr>
      <vt:lpstr>Moduły</vt:lpstr>
      <vt:lpstr>Moduły</vt:lpstr>
      <vt:lpstr>Moduły</vt:lpstr>
      <vt:lpstr>Moduły</vt:lpstr>
      <vt:lpstr>Moduły</vt:lpstr>
      <vt:lpstr>Innowacyjny system ogrzewania</vt:lpstr>
      <vt:lpstr>Innowacyjny system ogrzewania</vt:lpstr>
      <vt:lpstr>Podsumowanie</vt:lpstr>
      <vt:lpstr>Podsumowanie</vt:lpstr>
      <vt:lpstr>Podsumowanie</vt:lpstr>
      <vt:lpstr>Podsumowanie</vt:lpstr>
      <vt:lpstr>Podsumowanie</vt:lpstr>
      <vt:lpstr>Podsumowanie</vt:lpstr>
      <vt:lpstr>Projekt powstał przy współpracy z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Układ Tytuł</dc:title>
  <dc:creator>Krzyszof</dc:creator>
  <cp:keywords/>
  <cp:lastModifiedBy>Rafał</cp:lastModifiedBy>
  <cp:revision>126</cp:revision>
  <dcterms:created xsi:type="dcterms:W3CDTF">2018-11-13T19:09:34Z</dcterms:created>
  <dcterms:modified xsi:type="dcterms:W3CDTF">2018-11-20T07:26:13Z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TC028952539991</vt:lpwstr>
  </property>
</Properties>
</file>